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9144000"/>
  <p:notesSz cx="6858000" cy="9144000"/>
  <p:embeddedFontLst>
    <p:embeddedFont>
      <p:font typeface="Oxygen Mono"/>
      <p:regular r:id="rId40"/>
    </p:embeddedFont>
    <p:embeddedFont>
      <p:font typeface="Oxygen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xygenMono-regular.fntdata"/><Relationship Id="rId20" Type="http://schemas.openxmlformats.org/officeDocument/2006/relationships/slide" Target="slides/slide16.xml"/><Relationship Id="rId42" Type="http://schemas.openxmlformats.org/officeDocument/2006/relationships/font" Target="fonts/Oxygen-bold.fntdata"/><Relationship Id="rId41" Type="http://schemas.openxmlformats.org/officeDocument/2006/relationships/font" Target="fonts/Oxygen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\begin{align*}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\frac{\mathrm d \hat{H}}{\mathrm d s}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&amp;= [\hat{\eta}, \hat{H}] \\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&amp;= \hat{C}(\hat{\eta}, \hat{H}) - \hat{C}(\hat{H}, \hat{\eta})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\end{align*}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(\check{\alpha}, \beta, \gamma) = (-1)^{j_\alpha - m_\alpha} \begin{pmatrix} j_\alpha &amp; j_\beta &amp; j_\gamma \\ -m_\alpha &amp; m_\beta &amp; m_\gamma \end{pmatrix}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\langle\alpha, \beta | \gamma\rangle = \langle j_\alpha m_\alpha j_\beta m_\beta | j_\gamma m_\gamma \rangle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\begin{align*}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(\check{p}, C, q) \bar{C}_{p q} &amp;=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\sum_{j_{ip} m_{ip} j_{ab} m_{ab} j_{ab}' m_{ab}' j_{iq} m_{iq} i a b} \langle A, B | C \rangle \\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&amp;\qquad \langle i, p | ip \rangle \langle a, b | ab \rangle (\check{ip}, A, ab) \bar{A}_{i p a b} \\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&amp;\qquad \langle a, b | ab' \rangle \langle i, q | iq \rangle (\check{ab}', B, iq) \bar{B}_{a b i q}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\end{align*}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https://rufflewind.com/img/jucys-diagram.mp4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\begin{align*}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\bar{C}_{p q} &amp;=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\sum_{j_{ip} j_{ab} j_{iq} \overline{i a b}} (-1)^{j_i + j_q - j_{iq}}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\sqrt{2 j_C + 1} \sqrt{2 j_{ip} + 1} \sqrt{2 j_{iq} + 1} \\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&amp;\qquad\qquad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\begin{Bmatrix} j_p &amp; j_C &amp; j_q \\ j_{iq} &amp; j_i &amp; j_{ip} \end{Bmatrix}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\begin{Bmatrix} j_C &amp; j_B &amp; j_A \\ j_{ab} &amp; j_{ip} &amp; j_{iq} \end{Bmatrix}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\bar{A}_{i p a b} \bar{B}_{a b i q}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\end{align*}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ab initio many-body theory, we start from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[[TODO: what is HF, EOM, CCSD?]]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\varepsilon = \alpha K^{-\beta} + \gamma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[[you should talk about osc freq]]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(this is the only one that is 3.7× off; all the other ones are 1.7-1.9× off)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usually 80% larger than nucl expt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r>
              <a:rPr lang="en"/>
              <a:t> \frac{1}{8} \sum_{i a b c} A_{i p q a b c} B_{a i} C_{b c r s}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4000" cy="6058200"/>
          </a:xfrm>
          <a:prstGeom prst="rect">
            <a:avLst/>
          </a:prstGeom>
          <a:solidFill>
            <a:srgbClr val="E5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235850" y="272500"/>
            <a:ext cx="8672400" cy="247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311700" y="2894325"/>
            <a:ext cx="8520600" cy="277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2585200"/>
            <a:ext cx="9144000" cy="1687500"/>
          </a:xfrm>
          <a:prstGeom prst="rect">
            <a:avLst/>
          </a:prstGeom>
          <a:solidFill>
            <a:srgbClr val="E5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1025700"/>
          </a:xfrm>
          <a:prstGeom prst="rect">
            <a:avLst/>
          </a:prstGeom>
          <a:solidFill>
            <a:srgbClr val="E5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310337"/>
            <a:ext cx="85206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0"/>
            <a:ext cx="9144000" cy="1025700"/>
          </a:xfrm>
          <a:prstGeom prst="rect">
            <a:avLst/>
          </a:prstGeom>
          <a:solidFill>
            <a:srgbClr val="E5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3080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832400" y="13080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1025700"/>
          </a:xfrm>
          <a:prstGeom prst="rect">
            <a:avLst/>
          </a:prstGeom>
          <a:solidFill>
            <a:srgbClr val="E5E8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Droid Sans"/>
              <a:buNone/>
              <a:defRPr sz="3000">
                <a:latin typeface="Droid Sans"/>
                <a:ea typeface="Droid Sans"/>
                <a:cs typeface="Droid Sans"/>
                <a:sym typeface="Droid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12963"/>
            <a:ext cx="8520600" cy="4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Char char="●"/>
              <a:defRPr sz="2400">
                <a:latin typeface="Oxygen"/>
                <a:ea typeface="Oxygen"/>
                <a:cs typeface="Oxygen"/>
                <a:sym typeface="Oxygen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xygen"/>
              <a:buChar char="○"/>
              <a:defRPr sz="1800">
                <a:latin typeface="Oxygen"/>
                <a:ea typeface="Oxygen"/>
                <a:cs typeface="Oxygen"/>
                <a:sym typeface="Oxyge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57150" y="6157925"/>
            <a:ext cx="515280" cy="6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0649" y="6217625"/>
            <a:ext cx="2462690" cy="524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rufflewind.com/img/jucys-diagram.mp4" TargetMode="External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rufflewind.com/jucys" TargetMode="External"/><Relationship Id="rId4" Type="http://schemas.openxmlformats.org/officeDocument/2006/relationships/hyperlink" Target="https://rufflewind.com/jucys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xrf/lutario" TargetMode="External"/><Relationship Id="rId4" Type="http://schemas.openxmlformats.org/officeDocument/2006/relationships/hyperlink" Target="https://github.com/xrf/lutario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hyperlink" Target="https://doi.org/10.1063/1.4995615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hyperlink" Target="https://doi.org/10.1063/1.4995615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hyperlink" Target="https://doi.org/10.1063/1.4995615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7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235850" y="272500"/>
            <a:ext cx="8672400" cy="24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and removal energies via the</a:t>
            </a:r>
            <a:r>
              <a:rPr lang="en"/>
              <a:t> IM-SRG method</a:t>
            </a:r>
            <a:endParaRPr/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11700" y="2894325"/>
            <a:ext cx="8520600" cy="27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Fei Yuan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latin typeface="Oxygen"/>
                <a:ea typeface="Oxygen"/>
                <a:cs typeface="Oxygen"/>
                <a:sym typeface="Oxygen"/>
              </a:rPr>
              <a:t>Committee:</a:t>
            </a:r>
            <a:br>
              <a:rPr i="1" lang="en" sz="1800"/>
            </a:br>
            <a:r>
              <a:rPr lang="en" sz="1800">
                <a:latin typeface="Oxygen"/>
                <a:ea typeface="Oxygen"/>
                <a:cs typeface="Oxygen"/>
                <a:sym typeface="Oxygen"/>
              </a:rPr>
              <a:t>M</a:t>
            </a:r>
            <a:r>
              <a:rPr lang="en" sz="1800"/>
              <a:t>orten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 Hjorth-Jensen</a:t>
            </a:r>
            <a:br>
              <a:rPr lang="en" sz="1800"/>
            </a:br>
            <a:r>
              <a:rPr lang="en" sz="1800">
                <a:latin typeface="Oxygen"/>
                <a:ea typeface="Oxygen"/>
                <a:cs typeface="Oxygen"/>
                <a:sym typeface="Oxygen"/>
              </a:rPr>
              <a:t>S</a:t>
            </a:r>
            <a:r>
              <a:rPr lang="en" sz="1800"/>
              <a:t>cott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 Bogner</a:t>
            </a:r>
            <a:br>
              <a:rPr lang="en" sz="1800"/>
            </a:br>
            <a:r>
              <a:rPr lang="en" sz="1800">
                <a:latin typeface="Oxygen"/>
                <a:ea typeface="Oxygen"/>
                <a:cs typeface="Oxygen"/>
                <a:sym typeface="Oxygen"/>
              </a:rPr>
              <a:t>A</a:t>
            </a:r>
            <a:r>
              <a:rPr lang="en" sz="1800"/>
              <a:t>lexandra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 Gade</a:t>
            </a:r>
            <a:br>
              <a:rPr lang="en" sz="1800"/>
            </a:br>
            <a:r>
              <a:rPr lang="en" sz="1800">
                <a:latin typeface="Oxygen"/>
                <a:ea typeface="Oxygen"/>
                <a:cs typeface="Oxygen"/>
                <a:sym typeface="Oxygen"/>
              </a:rPr>
              <a:t>C</a:t>
            </a:r>
            <a:r>
              <a:rPr lang="en" sz="1800"/>
              <a:t>arlo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 Piermarocchi</a:t>
            </a:r>
            <a:br>
              <a:rPr lang="en" sz="1800"/>
            </a:br>
            <a:r>
              <a:rPr lang="en" sz="1800">
                <a:latin typeface="Oxygen"/>
                <a:ea typeface="Oxygen"/>
                <a:cs typeface="Oxygen"/>
                <a:sym typeface="Oxygen"/>
              </a:rPr>
              <a:t>S</a:t>
            </a:r>
            <a:r>
              <a:rPr lang="en" sz="1800"/>
              <a:t>cott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 Pratt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Oxygen"/>
                <a:ea typeface="Oxygen"/>
                <a:cs typeface="Oxygen"/>
                <a:sym typeface="Oxygen"/>
              </a:rPr>
              <a:t>2018-01-24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In-medium SRG (IM-SRG)</a:t>
            </a:r>
            <a:endParaRPr/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310335"/>
            <a:ext cx="85206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IM-SRG</a:t>
            </a:r>
            <a:r>
              <a:rPr lang="en" sz="2200">
                <a:solidFill>
                  <a:schemeClr val="dk1"/>
                </a:solidFill>
              </a:rPr>
              <a:t>: SRG using the many-body framework [Hergert et al 2016]</a:t>
            </a:r>
            <a:endParaRPr sz="2200"/>
          </a:p>
        </p:txBody>
      </p:sp>
      <p:grpSp>
        <p:nvGrpSpPr>
          <p:cNvPr id="174" name="Shape 174"/>
          <p:cNvGrpSpPr/>
          <p:nvPr/>
        </p:nvGrpSpPr>
        <p:grpSpPr>
          <a:xfrm>
            <a:off x="204723" y="1926200"/>
            <a:ext cx="7568267" cy="4146901"/>
            <a:chOff x="204723" y="1926200"/>
            <a:chExt cx="7568267" cy="4146901"/>
          </a:xfrm>
        </p:grpSpPr>
        <p:pic>
          <p:nvPicPr>
            <p:cNvPr id="175" name="Shape 1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68012" y="1926200"/>
              <a:ext cx="6004978" cy="4146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Shape 176"/>
            <p:cNvSpPr txBox="1"/>
            <p:nvPr/>
          </p:nvSpPr>
          <p:spPr>
            <a:xfrm>
              <a:off x="204723" y="2410075"/>
              <a:ext cx="15771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reference state =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IM-SRG commutator</a:t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865" y="1310337"/>
            <a:ext cx="4305971" cy="461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800" y="3299000"/>
            <a:ext cx="2036976" cy="63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1345100" y="2902400"/>
            <a:ext cx="843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96350"/>
            <a:ext cx="3067400" cy="10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216275" y="5020800"/>
            <a:ext cx="42276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B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ulk of the IM-SRG calculation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(most computationally expensive part)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87" name="Shape 187"/>
          <p:cNvGrpSpPr/>
          <p:nvPr/>
        </p:nvGrpSpPr>
        <p:grpSpPr>
          <a:xfrm>
            <a:off x="7436525" y="4408875"/>
            <a:ext cx="1386075" cy="1362000"/>
            <a:chOff x="7436525" y="4408875"/>
            <a:chExt cx="1386075" cy="1362000"/>
          </a:xfrm>
        </p:grpSpPr>
        <p:cxnSp>
          <p:nvCxnSpPr>
            <p:cNvPr id="188" name="Shape 188"/>
            <p:cNvCxnSpPr/>
            <p:nvPr/>
          </p:nvCxnSpPr>
          <p:spPr>
            <a:xfrm>
              <a:off x="7436525" y="4408875"/>
              <a:ext cx="1386000" cy="1362000"/>
            </a:xfrm>
            <a:prstGeom prst="straightConnector1">
              <a:avLst/>
            </a:prstGeom>
            <a:noFill/>
            <a:ln cap="flat" cmpd="sng" w="76200">
              <a:solidFill>
                <a:srgbClr val="CC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9" name="Shape 189"/>
            <p:cNvCxnSpPr/>
            <p:nvPr/>
          </p:nvCxnSpPr>
          <p:spPr>
            <a:xfrm flipH="1">
              <a:off x="7448600" y="4408875"/>
              <a:ext cx="1374000" cy="1350000"/>
            </a:xfrm>
            <a:prstGeom prst="straightConnector1">
              <a:avLst/>
            </a:prstGeom>
            <a:noFill/>
            <a:ln cap="flat" cmpd="sng" w="76200">
              <a:solidFill>
                <a:srgbClr val="CC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90" name="Shape 190"/>
          <p:cNvSpPr txBox="1"/>
          <p:nvPr/>
        </p:nvSpPr>
        <p:spPr>
          <a:xfrm>
            <a:off x="7689675" y="5920450"/>
            <a:ext cx="1320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Oxygen"/>
                <a:ea typeface="Oxygen"/>
                <a:cs typeface="Oxygen"/>
                <a:sym typeface="Oxygen"/>
              </a:rPr>
              <a:t>truncated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in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IM-SRG(</a:t>
            </a:r>
            <a:r>
              <a:rPr b="1" lang="en">
                <a:solidFill>
                  <a:srgbClr val="CC0000"/>
                </a:solidFill>
                <a:latin typeface="Oxygen"/>
                <a:ea typeface="Oxygen"/>
                <a:cs typeface="Oxygen"/>
                <a:sym typeface="Oxygen"/>
              </a:rPr>
              <a:t>2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)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Quasidegenerate perturbation theory (QDPT)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308025"/>
            <a:ext cx="47784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QDPT: Perturbation theory (PT) for open-shell systems, a.k.a. open-shell PT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Expand state in orders of </a:t>
            </a:r>
            <a:r>
              <a:rPr i="1" lang="en" sz="1800"/>
              <a:t>V</a:t>
            </a:r>
            <a:endParaRPr i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Refines addition and removal energies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Diagrams up to 3rd order (QDPT</a:t>
            </a:r>
            <a:r>
              <a:rPr lang="en" sz="1800">
                <a:solidFill>
                  <a:srgbClr val="CC0000"/>
                </a:solidFill>
              </a:rPr>
              <a:t>3</a:t>
            </a:r>
            <a:r>
              <a:rPr lang="en" sz="1800">
                <a:solidFill>
                  <a:schemeClr val="dk1"/>
                </a:solidFill>
              </a:rPr>
              <a:t>) with implicit denominators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20</a:t>
            </a:r>
            <a:r>
              <a:rPr lang="en" sz="1800">
                <a:solidFill>
                  <a:schemeClr val="dk1"/>
                </a:solidFill>
              </a:rPr>
              <a:t> diagrams → IM-SRG eliminates all but </a:t>
            </a:r>
            <a:r>
              <a:rPr b="1" lang="en" sz="1800">
                <a:solidFill>
                  <a:schemeClr val="dk1"/>
                </a:solidFill>
              </a:rPr>
              <a:t>6</a:t>
            </a:r>
            <a:r>
              <a:rPr lang="en" sz="1800">
                <a:solidFill>
                  <a:schemeClr val="dk1"/>
                </a:solidFill>
              </a:rPr>
              <a:t> of them because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00" y="1427612"/>
            <a:ext cx="3286053" cy="63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500" y="1292038"/>
            <a:ext cx="3709386" cy="46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4630" y="5230467"/>
            <a:ext cx="3091101" cy="9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J-scheme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310337"/>
            <a:ext cx="85206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Exploit spherical symmetry of nuclei for efficiency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Achieved through </a:t>
            </a:r>
            <a:r>
              <a:rPr b="1" lang="en"/>
              <a:t>J-scheme</a:t>
            </a:r>
            <a:r>
              <a:rPr lang="en"/>
              <a:t> (antonym: </a:t>
            </a:r>
            <a:r>
              <a:rPr b="1" lang="en"/>
              <a:t>M-scheme</a:t>
            </a:r>
            <a:r>
              <a:rPr lang="en"/>
              <a:t>)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Angular momentum coupling </a:t>
            </a:r>
            <a:r>
              <a:rPr i="1" lang="en"/>
              <a:t>increases matrix sparsity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Wigner–Eckart theorem: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Products of geometric parts (</a:t>
            </a:r>
            <a:r>
              <a:rPr i="1" lang="en"/>
              <a:t>angular momentum expressions</a:t>
            </a:r>
            <a:r>
              <a:rPr lang="en"/>
              <a:t>) can be simplified!</a:t>
            </a:r>
            <a:endParaRPr/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575" y="3129600"/>
            <a:ext cx="4531701" cy="19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 derivation in J-scheme</a:t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310337"/>
            <a:ext cx="85206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Derivation of equations begin in </a:t>
            </a:r>
            <a:r>
              <a:rPr lang="en"/>
              <a:t>M-scheme, which is much easier to work with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n"/>
              <a:t>Example</a:t>
            </a:r>
            <a:r>
              <a:rPr lang="en"/>
              <a:t>: Convert this M-scheme equation into J-scheme: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Technical detail: For extra fun</a:t>
            </a:r>
            <a:r>
              <a:rPr lang="en" sz="1800"/>
              <a:t>, we will assume A, B, and C to be </a:t>
            </a:r>
            <a:r>
              <a:rPr i="1" lang="en" sz="1800"/>
              <a:t>spherical tensor operators</a:t>
            </a:r>
            <a:r>
              <a:rPr lang="en" sz="1800"/>
              <a:t> instead of scalars. T</a:t>
            </a:r>
            <a:r>
              <a:rPr lang="en" sz="1800"/>
              <a:t>his is n</a:t>
            </a:r>
            <a:r>
              <a:rPr lang="en" sz="1800"/>
              <a:t>ot used in our code, but appears in </a:t>
            </a:r>
            <a:r>
              <a:rPr lang="en" sz="1800"/>
              <a:t>[</a:t>
            </a:r>
            <a:r>
              <a:rPr lang="en" sz="1800"/>
              <a:t>Parzuchowski (2017)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i="1" lang="en" sz="1800">
                <a:solidFill>
                  <a:schemeClr val="dk1"/>
                </a:solidFill>
              </a:rPr>
              <a:t>PhD thesis</a:t>
            </a:r>
            <a:r>
              <a:rPr lang="en" sz="1800"/>
              <a:t>]</a:t>
            </a:r>
            <a:endParaRPr sz="1800"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700" y="3015950"/>
            <a:ext cx="3501901" cy="9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2" type="body"/>
          </p:nvPr>
        </p:nvSpPr>
        <p:spPr>
          <a:xfrm>
            <a:off x="4832400" y="13080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~ 32 variables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Algebraic approach: </a:t>
            </a:r>
            <a:r>
              <a:rPr b="1" lang="en">
                <a:solidFill>
                  <a:schemeClr val="dk1"/>
                </a:solidFill>
              </a:rPr>
              <a:t>error-prone + non-intuitive</a:t>
            </a:r>
            <a:endParaRPr b="1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equation before simplification</a:t>
            </a:r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4832400" y="5806075"/>
            <a:ext cx="3536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22719"/>
                </a:solidFill>
                <a:latin typeface="Oxygen"/>
                <a:ea typeface="Oxygen"/>
                <a:cs typeface="Oxygen"/>
                <a:sym typeface="Oxygen"/>
              </a:rPr>
              <a:t>p</a:t>
            </a:r>
            <a:r>
              <a:rPr lang="en">
                <a:solidFill>
                  <a:srgbClr val="D22719"/>
                </a:solidFill>
                <a:latin typeface="Oxygen"/>
                <a:ea typeface="Oxygen"/>
                <a:cs typeface="Oxygen"/>
                <a:sym typeface="Oxygen"/>
              </a:rPr>
              <a:t>hysical (reduced) matrix element</a:t>
            </a:r>
            <a:endParaRPr>
              <a:solidFill>
                <a:srgbClr val="D22719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25" name="Shape 2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4801525" y="4587650"/>
            <a:ext cx="37593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49F77"/>
                </a:solidFill>
                <a:latin typeface="Oxygen"/>
                <a:ea typeface="Oxygen"/>
                <a:cs typeface="Oxygen"/>
                <a:sym typeface="Oxygen"/>
              </a:rPr>
              <a:t>3-jm symbols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: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 building blocks of angular momentum expressions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0" y="1365186"/>
            <a:ext cx="3891198" cy="4440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Shape 228"/>
          <p:cNvCxnSpPr/>
          <p:nvPr/>
        </p:nvCxnSpPr>
        <p:spPr>
          <a:xfrm rot="10800000">
            <a:off x="4336225" y="4587650"/>
            <a:ext cx="465300" cy="24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49F7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" name="Shape 229"/>
          <p:cNvCxnSpPr>
            <a:stCxn id="224" idx="1"/>
          </p:cNvCxnSpPr>
          <p:nvPr/>
        </p:nvCxnSpPr>
        <p:spPr>
          <a:xfrm rot="10800000">
            <a:off x="3629100" y="5620675"/>
            <a:ext cx="1203300" cy="394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2271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Intermission: </a:t>
            </a:r>
            <a:r>
              <a:rPr lang="en"/>
              <a:t>Angular momentum diagrams</a:t>
            </a:r>
            <a:endParaRPr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310337"/>
            <a:ext cx="85206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Inventor: [Jucys/Yutsis 1962]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manipulating </a:t>
            </a:r>
            <a:r>
              <a:rPr lang="en">
                <a:solidFill>
                  <a:schemeClr val="dk1"/>
                </a:solidFill>
              </a:rPr>
              <a:t>angular momentum </a:t>
            </a:r>
            <a:r>
              <a:rPr lang="en"/>
              <a:t>expressions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Each node is a 3-jm symbol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Each line is a (</a:t>
            </a:r>
            <a:r>
              <a:rPr i="1" lang="en"/>
              <a:t>j</a:t>
            </a:r>
            <a:r>
              <a:rPr lang="en"/>
              <a:t>, </a:t>
            </a:r>
            <a:r>
              <a:rPr i="1" lang="en"/>
              <a:t>m</a:t>
            </a:r>
            <a:r>
              <a:rPr lang="en"/>
              <a:t>) pair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950" y="3368525"/>
            <a:ext cx="2288551" cy="239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713" y="4023713"/>
            <a:ext cx="3326475" cy="10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Diagrammatic derivation with </a:t>
            </a:r>
            <a:r>
              <a:rPr b="1" lang="en">
                <a:latin typeface="Oxygen Mono"/>
                <a:ea typeface="Oxygen Mono"/>
                <a:cs typeface="Oxygen Mono"/>
                <a:sym typeface="Oxygen Mono"/>
              </a:rPr>
              <a:t>jucys</a:t>
            </a:r>
            <a:endParaRPr b="1">
              <a:latin typeface="Oxygen Mono"/>
              <a:ea typeface="Oxygen Mono"/>
              <a:cs typeface="Oxygen Mono"/>
              <a:sym typeface="Oxygen Mono"/>
            </a:endParaRPr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443250" y="5000588"/>
            <a:ext cx="8257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https://rufflewind.com/img/jucys-diagram.mp4</a:t>
            </a:r>
            <a:endParaRPr sz="24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3125175" y="3038200"/>
            <a:ext cx="2359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xygen"/>
                <a:ea typeface="Oxygen"/>
                <a:cs typeface="Oxygen"/>
                <a:sym typeface="Oxygen"/>
              </a:rPr>
              <a:t>Input:</a:t>
            </a:r>
            <a:endParaRPr i="1" sz="1200">
              <a:latin typeface="Oxygen"/>
              <a:ea typeface="Oxygen"/>
              <a:cs typeface="Oxygen"/>
              <a:sym typeface="Oxyge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xygen Mono"/>
              <a:ea typeface="Oxygen Mono"/>
              <a:cs typeface="Oxygen Mono"/>
              <a:sym typeface="Oxygen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Oxygen Mono"/>
                <a:ea typeface="Oxygen Mono"/>
                <a:cs typeface="Oxygen Mono"/>
                <a:sym typeface="Oxygen Mono"/>
              </a:rPr>
              <a:t>wet (i + p) A (a + b)</a:t>
            </a:r>
            <a:endParaRPr sz="1200">
              <a:latin typeface="Oxygen Mono"/>
              <a:ea typeface="Oxygen Mono"/>
              <a:cs typeface="Oxygen Mono"/>
              <a:sym typeface="Oxygen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Oxygen Mono"/>
                <a:ea typeface="Oxygen Mono"/>
                <a:cs typeface="Oxygen Mono"/>
                <a:sym typeface="Oxygen Mono"/>
              </a:rPr>
              <a:t>wet (a + b) B (i + q)</a:t>
            </a:r>
            <a:endParaRPr sz="1200">
              <a:latin typeface="Oxygen Mono"/>
              <a:ea typeface="Oxygen Mono"/>
              <a:cs typeface="Oxygen Mono"/>
              <a:sym typeface="Oxygen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xygen Mono"/>
                <a:ea typeface="Oxygen Mono"/>
                <a:cs typeface="Oxygen Mono"/>
                <a:sym typeface="Oxygen Mono"/>
              </a:rPr>
              <a:t>wet p (A + B) q</a:t>
            </a:r>
            <a:endParaRPr sz="1200">
              <a:latin typeface="Oxygen Mono"/>
              <a:ea typeface="Oxygen Mono"/>
              <a:cs typeface="Oxygen Mono"/>
              <a:sym typeface="Oxygen Mono"/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4125" y="1468050"/>
            <a:ext cx="3501901" cy="9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Interpreting the diagrammatic result</a:t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100" y="1085691"/>
            <a:ext cx="4141799" cy="32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449" y="4500451"/>
            <a:ext cx="6815100" cy="15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Graphical tool for angular momentum diagrams</a:t>
            </a:r>
            <a:endParaRPr b="1">
              <a:latin typeface="Oxygen Mono"/>
              <a:ea typeface="Oxygen Mono"/>
              <a:cs typeface="Oxygen Mono"/>
              <a:sym typeface="Oxygen Mono"/>
            </a:endParaRP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310325"/>
            <a:ext cx="84726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My open-source graphical JavaScript app: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https://rufflewind.com/</a:t>
            </a:r>
            <a:r>
              <a:rPr b="1" lang="en" u="sng">
                <a:solidFill>
                  <a:schemeClr val="hlink"/>
                </a:solidFill>
                <a:latin typeface="Oxygen Mono"/>
                <a:ea typeface="Oxygen Mono"/>
                <a:cs typeface="Oxygen Mono"/>
                <a:sym typeface="Oxygen Mono"/>
                <a:hlinkClick r:id="rId4"/>
              </a:rPr>
              <a:t>jucys</a:t>
            </a:r>
            <a:endParaRPr b="1">
              <a:latin typeface="Oxygen Mono"/>
              <a:ea typeface="Oxygen Mono"/>
              <a:cs typeface="Oxygen Mono"/>
              <a:sym typeface="Oxygen Mono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Try it online! (requires keyboard + mouse)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</a:t>
            </a:r>
            <a:r>
              <a:rPr lang="en"/>
              <a:t>isplay/draw/edit any angular momentum diagram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>
                <a:solidFill>
                  <a:schemeClr val="dk1"/>
                </a:solidFill>
              </a:rPr>
              <a:t>Input tool</a:t>
            </a:r>
            <a:r>
              <a:rPr lang="en">
                <a:solidFill>
                  <a:schemeClr val="dk1"/>
                </a:solidFill>
              </a:rPr>
              <a:t>: create diagrams from a textual description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Reduction mode</a:t>
            </a:r>
            <a:r>
              <a:rPr lang="en"/>
              <a:t>: ensure all change preserve equality; e</a:t>
            </a:r>
            <a:r>
              <a:rPr lang="en" sz="2400"/>
              <a:t>nforce rules of the “game” to prevent mistakes</a:t>
            </a:r>
            <a:endParaRPr/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650" y="4147675"/>
            <a:ext cx="2132699" cy="196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275" y="4249925"/>
            <a:ext cx="1973000" cy="17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8091" y="4249937"/>
            <a:ext cx="1594719" cy="17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Nuclear chart of </a:t>
            </a:r>
            <a:r>
              <a:rPr i="1" lang="en"/>
              <a:t>ab initio</a:t>
            </a:r>
            <a:r>
              <a:rPr lang="en"/>
              <a:t> theory (2005)</a:t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13" y="1310326"/>
            <a:ext cx="7477833" cy="461009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6072300" y="5807600"/>
            <a:ext cx="3071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(image courtesy of Heiko Hergert)</a:t>
            </a:r>
            <a:endParaRPr/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</a:t>
            </a:r>
            <a:r>
              <a:rPr lang="en"/>
              <a:t>pipeline</a:t>
            </a: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675" y="1310325"/>
            <a:ext cx="6660626" cy="46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6420650" y="2168125"/>
            <a:ext cx="1023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(HF)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many-body </a:t>
            </a:r>
            <a:r>
              <a:rPr lang="en"/>
              <a:t>methods</a:t>
            </a:r>
            <a:endParaRPr/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310337"/>
            <a:ext cx="85206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My </a:t>
            </a:r>
            <a:r>
              <a:rPr lang="en"/>
              <a:t>o</a:t>
            </a:r>
            <a:r>
              <a:rPr lang="en"/>
              <a:t>pen-source Rust library for many-body theory: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https://github.com/xrf/</a:t>
            </a:r>
            <a:r>
              <a:rPr b="1" lang="en" sz="2400" u="sng">
                <a:solidFill>
                  <a:schemeClr val="hlink"/>
                </a:solidFill>
                <a:latin typeface="Oxygen Mono"/>
                <a:ea typeface="Oxygen Mono"/>
                <a:cs typeface="Oxygen Mono"/>
                <a:sym typeface="Oxygen Mono"/>
                <a:hlinkClick r:id="rId4"/>
              </a:rPr>
              <a:t>lutario</a:t>
            </a:r>
            <a:endParaRPr b="1" sz="2400">
              <a:latin typeface="Oxygen Mono"/>
              <a:ea typeface="Oxygen Mono"/>
              <a:cs typeface="Oxygen Mono"/>
              <a:sym typeface="Oxygen Mono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Implements: HF, MP2, </a:t>
            </a:r>
            <a:r>
              <a:rPr b="1" lang="en" sz="2400"/>
              <a:t>IM-SRG(2)</a:t>
            </a:r>
            <a:r>
              <a:rPr lang="en" sz="2400"/>
              <a:t>, </a:t>
            </a:r>
            <a:r>
              <a:rPr b="1" lang="en" sz="2400"/>
              <a:t>QDPT3</a:t>
            </a:r>
            <a:endParaRPr b="1"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Systems: </a:t>
            </a:r>
            <a:r>
              <a:rPr b="1" lang="en" sz="2400"/>
              <a:t>quantum dots</a:t>
            </a:r>
            <a:r>
              <a:rPr lang="en" sz="2400"/>
              <a:t>, homogeneous electron gas, infinite nuclear matter, </a:t>
            </a:r>
            <a:r>
              <a:rPr b="1" lang="en" sz="2400"/>
              <a:t>nuclei</a:t>
            </a:r>
            <a:r>
              <a:rPr lang="en" sz="2400"/>
              <a:t> (soon: neutron drops)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Flexible: general many-body machinery</a:t>
            </a:r>
            <a:r>
              <a:rPr lang="en"/>
              <a:t> that works for any quantum system, either </a:t>
            </a:r>
            <a:r>
              <a:rPr lang="en" sz="2400"/>
              <a:t>J- </a:t>
            </a:r>
            <a:r>
              <a:rPr lang="en"/>
              <a:t>or</a:t>
            </a:r>
            <a:r>
              <a:rPr lang="en" sz="2400"/>
              <a:t> M-scheme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Extending code to support new systems involves just two aspects: input matrix elements + single-particle basis</a:t>
            </a:r>
            <a:endParaRPr/>
          </a:p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483700" y="5522625"/>
            <a:ext cx="30336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MP2: 2nd order Møller–Plesset PT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4150150" y="5496225"/>
            <a:ext cx="4368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Rust: a modern systems programming language focused on performance, safety, and concurrency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quality</a:t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310337"/>
            <a:ext cx="85206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Extensive testing and cross-checks for </a:t>
            </a:r>
            <a:r>
              <a:rPr lang="en"/>
              <a:t>HF, IM-SRG(2) commutator, and QDPT3 in multiple quantum systems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Automated testing and failure notification (continuous integration)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documentation available through Rustdoc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Adheres to official style convention of language</a:t>
            </a:r>
            <a:endParaRPr/>
          </a:p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775" y="3964000"/>
            <a:ext cx="3282374" cy="210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863" y="3964000"/>
            <a:ext cx="2518825" cy="19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00" y="3964000"/>
            <a:ext cx="2365174" cy="2490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Systems: quantum dots and nuclei</a:t>
            </a:r>
            <a:endParaRPr/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311700" y="13080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Quantum dots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2D system of </a:t>
            </a:r>
            <a:r>
              <a:rPr i="1" lang="en" sz="1400">
                <a:solidFill>
                  <a:schemeClr val="dk1"/>
                </a:solidFill>
              </a:rPr>
              <a:t>N</a:t>
            </a:r>
            <a:r>
              <a:rPr lang="en" sz="1400">
                <a:solidFill>
                  <a:schemeClr val="dk1"/>
                </a:solidFill>
              </a:rPr>
              <a:t> electrons in a quadratic well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Potential</a:t>
            </a:r>
            <a:r>
              <a:rPr lang="en" sz="1400">
                <a:solidFill>
                  <a:schemeClr val="dk1"/>
                </a:solidFill>
              </a:rPr>
              <a:t>: harmonic oscillator of frequency </a:t>
            </a:r>
            <a:r>
              <a:rPr i="1" lang="en" sz="1400">
                <a:solidFill>
                  <a:schemeClr val="dk1"/>
                </a:solidFill>
              </a:rPr>
              <a:t>ω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Interaction</a:t>
            </a:r>
            <a:r>
              <a:rPr lang="en" sz="1400">
                <a:solidFill>
                  <a:schemeClr val="dk1"/>
                </a:solidFill>
              </a:rPr>
              <a:t>: standard Coulomb repulsion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Basis</a:t>
            </a:r>
            <a:r>
              <a:rPr lang="en" sz="1400">
                <a:solidFill>
                  <a:schemeClr val="dk1"/>
                </a:solidFill>
              </a:rPr>
              <a:t>: harmonic oscillator of same frequency </a:t>
            </a:r>
            <a:r>
              <a:rPr i="1" lang="en" sz="1400">
                <a:solidFill>
                  <a:schemeClr val="dk1"/>
                </a:solidFill>
              </a:rPr>
              <a:t>ω</a:t>
            </a:r>
            <a:br>
              <a:rPr i="1"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(</a:t>
            </a:r>
            <a:r>
              <a:rPr i="1" lang="en" sz="1400">
                <a:solidFill>
                  <a:schemeClr val="dk1"/>
                </a:solidFill>
              </a:rPr>
              <a:t>K</a:t>
            </a:r>
            <a:r>
              <a:rPr lang="en" sz="1400">
                <a:solidFill>
                  <a:schemeClr val="dk1"/>
                </a:solidFill>
              </a:rPr>
              <a:t> = number of shells)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Units</a:t>
            </a:r>
            <a:r>
              <a:rPr lang="en" sz="1400">
                <a:solidFill>
                  <a:schemeClr val="dk1"/>
                </a:solidFill>
              </a:rPr>
              <a:t>: atomic units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Shape 300"/>
          <p:cNvSpPr txBox="1"/>
          <p:nvPr>
            <p:ph idx="2" type="body"/>
          </p:nvPr>
        </p:nvSpPr>
        <p:spPr>
          <a:xfrm>
            <a:off x="4503750" y="1308025"/>
            <a:ext cx="43284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Nuclei</a:t>
            </a:r>
            <a:endParaRPr b="1" sz="18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3D self-bound system of </a:t>
            </a:r>
            <a:r>
              <a:rPr i="1" lang="en" sz="1400"/>
              <a:t>Z</a:t>
            </a:r>
            <a:r>
              <a:rPr lang="en" sz="1400"/>
              <a:t> protons and </a:t>
            </a:r>
            <a:r>
              <a:rPr i="1" lang="en" sz="1400"/>
              <a:t>N</a:t>
            </a:r>
            <a:r>
              <a:rPr lang="en" sz="1400"/>
              <a:t> neutrons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Interaction</a:t>
            </a:r>
            <a:r>
              <a:rPr lang="en" sz="1400"/>
              <a:t>: Entem–Machleidt (2003) chiral EFT</a:t>
            </a:r>
            <a:br>
              <a:rPr lang="en" sz="1400"/>
            </a:br>
            <a:r>
              <a:rPr lang="en" sz="1400"/>
              <a:t>N</a:t>
            </a:r>
            <a:r>
              <a:rPr baseline="30000" lang="en" sz="1400"/>
              <a:t>3</a:t>
            </a:r>
            <a:r>
              <a:rPr lang="en" sz="1400"/>
              <a:t>LO (</a:t>
            </a:r>
            <a:r>
              <a:rPr i="1" lang="en" sz="1400"/>
              <a:t>Λ </a:t>
            </a:r>
            <a:r>
              <a:rPr lang="en" sz="1400"/>
              <a:t>= 500 MeV) SRG-softened to </a:t>
            </a:r>
            <a:r>
              <a:rPr i="1" lang="en" sz="1400"/>
              <a:t>λ </a:t>
            </a:r>
            <a:r>
              <a:rPr lang="en" sz="1400"/>
              <a:t>= 2 fm</a:t>
            </a:r>
            <a:r>
              <a:rPr baseline="30000" lang="en" sz="1400"/>
              <a:t>−1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Basis</a:t>
            </a:r>
            <a:r>
              <a:rPr lang="en" sz="1400"/>
              <a:t>: harmonic oscillator of freq</a:t>
            </a:r>
            <a:r>
              <a:rPr lang="en" sz="1400">
                <a:solidFill>
                  <a:schemeClr val="dk1"/>
                </a:solidFill>
              </a:rPr>
              <a:t>uency</a:t>
            </a:r>
            <a:r>
              <a:rPr lang="en" sz="1400"/>
              <a:t> </a:t>
            </a:r>
            <a:r>
              <a:rPr i="1" lang="en" sz="1400"/>
              <a:t>ω</a:t>
            </a:r>
            <a:br>
              <a:rPr i="1" lang="en" sz="1400"/>
            </a:br>
            <a:r>
              <a:rPr lang="en" sz="1400"/>
              <a:t>(</a:t>
            </a:r>
            <a:r>
              <a:rPr i="1" lang="en" sz="1400"/>
              <a:t>e</a:t>
            </a:r>
            <a:r>
              <a:rPr baseline="-25000" lang="en" sz="1400"/>
              <a:t>max</a:t>
            </a:r>
            <a:r>
              <a:rPr lang="en" sz="1400"/>
              <a:t> + 1 = number of shells)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/>
              <a:t>Units</a:t>
            </a:r>
            <a:r>
              <a:rPr lang="en" sz="1400"/>
              <a:t>: nuclear units (MeV and fm)</a:t>
            </a:r>
            <a:endParaRPr sz="1400"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700" y="3914675"/>
            <a:ext cx="3550101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50" y="3914674"/>
            <a:ext cx="3081649" cy="206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energies of quantum dots</a:t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75" y="1478950"/>
            <a:ext cx="8450247" cy="39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5219700" y="5689525"/>
            <a:ext cx="3924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Yuan et al. </a:t>
            </a:r>
            <a:r>
              <a:rPr i="1" lang="en">
                <a:latin typeface="Oxygen"/>
                <a:ea typeface="Oxygen"/>
                <a:cs typeface="Oxygen"/>
                <a:sym typeface="Oxygen"/>
              </a:rPr>
              <a:t>JCP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(2017) </a:t>
            </a:r>
            <a:r>
              <a:rPr lang="en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4"/>
              </a:rPr>
              <a:t>doi:10.1063/1.4995615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83075" y="5454125"/>
            <a:ext cx="5099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IM-SRG(2) + EOM2 results by Nathan M. Parzuchowski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CCSD + EOM2 results by Samuel J. Novario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5026500" y="976550"/>
            <a:ext cx="411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CC</a:t>
            </a:r>
            <a:r>
              <a:rPr lang="en">
                <a:solidFill>
                  <a:srgbClr val="CC0000"/>
                </a:solidFill>
                <a:latin typeface="Oxygen"/>
                <a:ea typeface="Oxygen"/>
                <a:cs typeface="Oxygen"/>
                <a:sym typeface="Oxygen"/>
              </a:rPr>
              <a:t>SD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: CC with singles and doubles</a:t>
            </a:r>
            <a:br>
              <a:rPr lang="en">
                <a:latin typeface="Oxygen"/>
                <a:ea typeface="Oxygen"/>
                <a:cs typeface="Oxygen"/>
                <a:sym typeface="Oxygen"/>
              </a:rPr>
            </a:br>
            <a:r>
              <a:rPr lang="en">
                <a:latin typeface="Oxygen"/>
                <a:ea typeface="Oxygen"/>
                <a:cs typeface="Oxygen"/>
                <a:sym typeface="Oxygen"/>
              </a:rPr>
              <a:t>EOM</a:t>
            </a:r>
            <a:r>
              <a:rPr lang="en">
                <a:solidFill>
                  <a:srgbClr val="CC0000"/>
                </a:solidFill>
                <a:latin typeface="Oxygen"/>
                <a:ea typeface="Oxygen"/>
                <a:cs typeface="Oxygen"/>
                <a:sym typeface="Oxygen"/>
              </a:rPr>
              <a:t>2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: EOM with up to two-particle excitations</a:t>
            </a:r>
            <a:endParaRPr>
              <a:solidFill>
                <a:srgbClr val="CC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83075" y="5212500"/>
            <a:ext cx="141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xygen"/>
                <a:ea typeface="Oxygen"/>
                <a:cs typeface="Oxygen"/>
                <a:sym typeface="Oxygen"/>
              </a:rPr>
              <a:t>Collaboration: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679300" y="6110725"/>
            <a:ext cx="2903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DMC: Diffusion Monte Carlo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by [Pedersen et al (2011) </a:t>
            </a:r>
            <a:r>
              <a:rPr i="1" lang="en">
                <a:latin typeface="Oxygen"/>
                <a:ea typeface="Oxygen"/>
                <a:cs typeface="Oxygen"/>
                <a:sym typeface="Oxygen"/>
              </a:rPr>
              <a:t>PRB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]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Removal energies of quantum dots</a:t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875" y="1478950"/>
            <a:ext cx="8450247" cy="39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5219700" y="5689525"/>
            <a:ext cx="3924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Yuan et al. </a:t>
            </a:r>
            <a:r>
              <a:rPr i="1" lang="en">
                <a:latin typeface="Oxygen"/>
                <a:ea typeface="Oxygen"/>
                <a:cs typeface="Oxygen"/>
                <a:sym typeface="Oxygen"/>
              </a:rPr>
              <a:t>JCP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(2017) </a:t>
            </a:r>
            <a:r>
              <a:rPr lang="en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4"/>
              </a:rPr>
              <a:t>doi:10.1063/1.4995615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83075" y="5454125"/>
            <a:ext cx="5099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IM-SRG(2) + EOM2 results by Nathan M. Parzuchowski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CCSD + EOM2 results by Samuel J. Novario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83075" y="5212500"/>
            <a:ext cx="141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xygen"/>
                <a:ea typeface="Oxygen"/>
                <a:cs typeface="Oxygen"/>
                <a:sym typeface="Oxygen"/>
              </a:rPr>
              <a:t>Collaboration: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679300" y="6110725"/>
            <a:ext cx="2903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DMC: Diffusion Monte Carlo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by [Pedersen et al (2011) </a:t>
            </a:r>
            <a:r>
              <a:rPr i="1" lang="en">
                <a:latin typeface="Oxygen"/>
                <a:ea typeface="Oxygen"/>
                <a:cs typeface="Oxygen"/>
                <a:sym typeface="Oxygen"/>
              </a:rPr>
              <a:t>PRB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]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Extrapolation of quantum dot energies</a:t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13" y="2247050"/>
            <a:ext cx="8692751" cy="30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538" y="1375238"/>
            <a:ext cx="3318276" cy="6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5219700" y="5689525"/>
            <a:ext cx="3924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Yuan et al.</a:t>
            </a: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(2017)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i="1" lang="en">
                <a:latin typeface="Oxygen"/>
                <a:ea typeface="Oxygen"/>
                <a:cs typeface="Oxygen"/>
                <a:sym typeface="Oxygen"/>
              </a:rPr>
              <a:t>JCP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lang="en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5"/>
              </a:rPr>
              <a:t>doi:10.1063/1.4995615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920225" y="2110350"/>
            <a:ext cx="29157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(shaded area excluded from fit)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Shape 336"/>
          <p:cNvSpPr txBox="1"/>
          <p:nvPr/>
        </p:nvSpPr>
        <p:spPr>
          <a:xfrm>
            <a:off x="83075" y="5454125"/>
            <a:ext cx="5099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IM-SRG(2) + EOM2 results by Nathan M. Parzuchowski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CCSD + EOM2 results by Samuel J. Novario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7316900" y="1583925"/>
            <a:ext cx="16440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Kvaal (2009) </a:t>
            </a:r>
            <a:r>
              <a:rPr i="1" lang="en">
                <a:latin typeface="Oxygen"/>
                <a:ea typeface="Oxygen"/>
                <a:cs typeface="Oxygen"/>
                <a:sym typeface="Oxygen"/>
              </a:rPr>
              <a:t>PRB</a:t>
            </a:r>
            <a:endParaRPr i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83075" y="5212500"/>
            <a:ext cx="141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xygen"/>
                <a:ea typeface="Oxygen"/>
                <a:cs typeface="Oxygen"/>
                <a:sym typeface="Oxygen"/>
              </a:rPr>
              <a:t>Collaboration: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state energy of </a:t>
            </a:r>
            <a:r>
              <a:rPr baseline="30000" lang="en"/>
              <a:t>16</a:t>
            </a:r>
            <a:r>
              <a:rPr lang="en"/>
              <a:t>O</a:t>
            </a:r>
            <a:endParaRPr/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00" y="1297100"/>
            <a:ext cx="7153999" cy="45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5833525" y="5385175"/>
            <a:ext cx="29988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(Experiment: −127.6 MeV)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425" y="1118700"/>
            <a:ext cx="2504099" cy="157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0" y="5800025"/>
            <a:ext cx="5044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CCSD + EOM2 results by Samuel J. Novario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0" y="5487925"/>
            <a:ext cx="141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xygen"/>
                <a:ea typeface="Oxygen"/>
                <a:cs typeface="Oxygen"/>
                <a:sym typeface="Oxygen"/>
              </a:rPr>
              <a:t>Collaboration: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energy of </a:t>
            </a:r>
            <a:r>
              <a:rPr baseline="30000" lang="en"/>
              <a:t>17</a:t>
            </a:r>
            <a:r>
              <a:rPr lang="en"/>
              <a:t>O from </a:t>
            </a:r>
            <a:r>
              <a:rPr baseline="30000" lang="en"/>
              <a:t>16</a:t>
            </a:r>
            <a:r>
              <a:rPr lang="en"/>
              <a:t>O</a:t>
            </a:r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6074400" y="5385175"/>
            <a:ext cx="2757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(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Experiment: −4.1 MeV)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25" y="1317027"/>
            <a:ext cx="7357553" cy="464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1425" y="1118700"/>
            <a:ext cx="2504099" cy="157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Shape 359"/>
          <p:cNvSpPr txBox="1"/>
          <p:nvPr/>
        </p:nvSpPr>
        <p:spPr>
          <a:xfrm>
            <a:off x="0" y="5800025"/>
            <a:ext cx="5044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CCSD + EOM2 results by Samuel J. Novario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642075" y="1592550"/>
            <a:ext cx="1460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Oxygen"/>
                <a:ea typeface="Oxygen"/>
                <a:cs typeface="Oxygen"/>
                <a:sym typeface="Oxygen"/>
              </a:rPr>
              <a:t>note the scale!</a:t>
            </a:r>
            <a:endParaRPr>
              <a:solidFill>
                <a:srgbClr val="674EA7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0" y="5487925"/>
            <a:ext cx="141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xygen"/>
                <a:ea typeface="Oxygen"/>
                <a:cs typeface="Oxygen"/>
                <a:sym typeface="Oxygen"/>
              </a:rPr>
              <a:t>Collaboration: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Removal energy of </a:t>
            </a:r>
            <a:r>
              <a:rPr baseline="30000" lang="en">
                <a:solidFill>
                  <a:schemeClr val="dk1"/>
                </a:solidFill>
              </a:rPr>
              <a:t>15</a:t>
            </a:r>
            <a:r>
              <a:rPr lang="en">
                <a:solidFill>
                  <a:schemeClr val="dk1"/>
                </a:solidFill>
              </a:rPr>
              <a:t>N(1/2</a:t>
            </a:r>
            <a:r>
              <a:rPr baseline="30000" lang="en">
                <a:solidFill>
                  <a:schemeClr val="dk1"/>
                </a:solidFill>
              </a:rPr>
              <a:t>−</a:t>
            </a:r>
            <a:r>
              <a:rPr lang="en">
                <a:solidFill>
                  <a:schemeClr val="dk1"/>
                </a:solidFill>
              </a:rPr>
              <a:t>) from </a:t>
            </a:r>
            <a:r>
              <a:rPr baseline="30000" lang="en">
                <a:solidFill>
                  <a:schemeClr val="dk1"/>
                </a:solidFill>
              </a:rPr>
              <a:t>16</a:t>
            </a:r>
            <a:r>
              <a:rPr lang="en">
                <a:solidFill>
                  <a:schemeClr val="dk1"/>
                </a:solidFill>
              </a:rPr>
              <a:t>O</a:t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13" y="1321775"/>
            <a:ext cx="7476973" cy="46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6074400" y="5385175"/>
            <a:ext cx="2757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(Experiment: −12.1 MeV)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1425" y="1118700"/>
            <a:ext cx="2504099" cy="157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0" y="5800025"/>
            <a:ext cx="5044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CCSD + EOM2 results by Samuel J. Novario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0" y="5487925"/>
            <a:ext cx="141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xygen"/>
                <a:ea typeface="Oxygen"/>
                <a:cs typeface="Oxygen"/>
                <a:sym typeface="Oxygen"/>
              </a:rPr>
              <a:t>Collaboration: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Nuclear chart of </a:t>
            </a:r>
            <a:r>
              <a:rPr i="1" lang="en">
                <a:solidFill>
                  <a:schemeClr val="dk1"/>
                </a:solidFill>
              </a:rPr>
              <a:t>ab initio</a:t>
            </a:r>
            <a:r>
              <a:rPr lang="en">
                <a:solidFill>
                  <a:schemeClr val="dk1"/>
                </a:solidFill>
              </a:rPr>
              <a:t> theory (2017)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713" y="1310326"/>
            <a:ext cx="7477833" cy="461009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6072300" y="5807600"/>
            <a:ext cx="3071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(image courtesy of Heiko Hergert)</a:t>
            </a:r>
            <a:endParaRPr/>
          </a:p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Removal energy of </a:t>
            </a:r>
            <a:r>
              <a:rPr lang="en" u="sng">
                <a:solidFill>
                  <a:schemeClr val="dk1"/>
                </a:solidFill>
              </a:rPr>
              <a:t>excited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aseline="30000" lang="en">
                <a:solidFill>
                  <a:schemeClr val="dk1"/>
                </a:solidFill>
              </a:rPr>
              <a:t>15</a:t>
            </a:r>
            <a:r>
              <a:rPr lang="en">
                <a:solidFill>
                  <a:schemeClr val="dk1"/>
                </a:solidFill>
              </a:rPr>
              <a:t>N(3/2</a:t>
            </a:r>
            <a:r>
              <a:rPr baseline="30000" lang="en">
                <a:solidFill>
                  <a:schemeClr val="dk1"/>
                </a:solidFill>
              </a:rPr>
              <a:t>−</a:t>
            </a:r>
            <a:r>
              <a:rPr lang="en">
                <a:solidFill>
                  <a:schemeClr val="dk1"/>
                </a:solidFill>
              </a:rPr>
              <a:t>) from </a:t>
            </a:r>
            <a:r>
              <a:rPr baseline="30000" lang="en">
                <a:solidFill>
                  <a:schemeClr val="dk1"/>
                </a:solidFill>
              </a:rPr>
              <a:t>16</a:t>
            </a:r>
            <a:r>
              <a:rPr lang="en">
                <a:solidFill>
                  <a:schemeClr val="dk1"/>
                </a:solidFill>
              </a:rPr>
              <a:t>O</a:t>
            </a:r>
            <a:endParaRPr/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650" y="1321500"/>
            <a:ext cx="7214703" cy="4390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6074400" y="5385175"/>
            <a:ext cx="2757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(Experiment: −18.5 MeV)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1425" y="1118700"/>
            <a:ext cx="2504099" cy="157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0" y="5800025"/>
            <a:ext cx="5044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CCSD + EOM2 results by Samuel J. Novario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83" name="Shape 383"/>
          <p:cNvSpPr txBox="1"/>
          <p:nvPr/>
        </p:nvSpPr>
        <p:spPr>
          <a:xfrm>
            <a:off x="0" y="5487925"/>
            <a:ext cx="141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xygen"/>
                <a:ea typeface="Oxygen"/>
                <a:cs typeface="Oxygen"/>
                <a:sym typeface="Oxygen"/>
              </a:rPr>
              <a:t>Collaboration: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energy of </a:t>
            </a:r>
            <a:r>
              <a:rPr baseline="30000" lang="en"/>
              <a:t>23</a:t>
            </a:r>
            <a:r>
              <a:rPr lang="en"/>
              <a:t>O from </a:t>
            </a:r>
            <a:r>
              <a:rPr baseline="30000" lang="en"/>
              <a:t>22</a:t>
            </a:r>
            <a:r>
              <a:rPr lang="en"/>
              <a:t>O</a:t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00" y="1258975"/>
            <a:ext cx="7300500" cy="460582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/>
        </p:nvSpPr>
        <p:spPr>
          <a:xfrm>
            <a:off x="6074400" y="5385175"/>
            <a:ext cx="2757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(Experiment: −2.7 MeV)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1425" y="1118700"/>
            <a:ext cx="2504099" cy="157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0" y="5800025"/>
            <a:ext cx="5044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CCSD + EOM2 results by Samuel J. Novario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0" y="5487925"/>
            <a:ext cx="141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xygen"/>
                <a:ea typeface="Oxygen"/>
                <a:cs typeface="Oxygen"/>
                <a:sym typeface="Oxygen"/>
              </a:rPr>
              <a:t>Collaboration: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Removal</a:t>
            </a:r>
            <a:r>
              <a:rPr lang="en"/>
              <a:t> energy of </a:t>
            </a:r>
            <a:r>
              <a:rPr baseline="30000" lang="en"/>
              <a:t>21</a:t>
            </a:r>
            <a:r>
              <a:rPr lang="en"/>
              <a:t>O from </a:t>
            </a:r>
            <a:r>
              <a:rPr baseline="30000" lang="en"/>
              <a:t>22</a:t>
            </a:r>
            <a:r>
              <a:rPr lang="en"/>
              <a:t>O</a:t>
            </a:r>
            <a:endParaRPr/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38" y="1342625"/>
            <a:ext cx="7289726" cy="4529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/>
        </p:nvSpPr>
        <p:spPr>
          <a:xfrm>
            <a:off x="6074400" y="5385175"/>
            <a:ext cx="2757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(Experiment: −6.9 MeV)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402" name="Shape 4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1425" y="1118700"/>
            <a:ext cx="2504099" cy="15743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Shape 404"/>
          <p:cNvSpPr txBox="1"/>
          <p:nvPr/>
        </p:nvSpPr>
        <p:spPr>
          <a:xfrm>
            <a:off x="0" y="5800025"/>
            <a:ext cx="5044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CCSD + EOM2 results by Samuel J. Novario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0" y="5487925"/>
            <a:ext cx="141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xygen"/>
                <a:ea typeface="Oxygen"/>
                <a:cs typeface="Oxygen"/>
                <a:sym typeface="Oxygen"/>
              </a:rPr>
              <a:t>Collaboration: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311700" y="1310337"/>
            <a:ext cx="85206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>
                <a:latin typeface="Oxygen Mono"/>
                <a:ea typeface="Oxygen Mono"/>
                <a:cs typeface="Oxygen Mono"/>
                <a:sym typeface="Oxygen Mono"/>
              </a:rPr>
              <a:t>jucys</a:t>
            </a:r>
            <a:r>
              <a:rPr lang="en"/>
              <a:t>: </a:t>
            </a:r>
            <a:r>
              <a:rPr lang="en"/>
              <a:t>Graphical tool</a:t>
            </a:r>
            <a:r>
              <a:rPr lang="en"/>
              <a:t> for angular momentum diagrams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>
                <a:latin typeface="Oxygen Mono"/>
                <a:ea typeface="Oxygen Mono"/>
                <a:cs typeface="Oxygen Mono"/>
                <a:sym typeface="Oxygen Mono"/>
              </a:rPr>
              <a:t>lutario</a:t>
            </a:r>
            <a:r>
              <a:rPr lang="en"/>
              <a:t>: Flexible, open-source </a:t>
            </a:r>
            <a:r>
              <a:rPr lang="en"/>
              <a:t>code for J- and M-scheme many-body theories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Calculated addition and removal energies of quantum dots and nuclei using IM-SRG + QDPT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Results in good agreement with collaborators’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Nuclei: qualitative agreement with experimental values</a:t>
            </a:r>
            <a:endParaRPr/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311700" y="1310337"/>
            <a:ext cx="85206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Explore more parameters: basis size, isotope, interaction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Analyze convergence with respect to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size of single-particle basis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frequency of the harmonic oscillator basis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Extrapolate to infinite basis limit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Approximate inclusion of 3-body forces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Higher order IM-SRG and QDPT (e.g. IM-SRG(2*), QDPT4)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Code optimizations → larger system, higher precision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Study other systems: infinite matter, neutron drops</a:t>
            </a:r>
            <a:endParaRPr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Explore other observables</a:t>
            </a:r>
            <a:endParaRPr/>
          </a:p>
        </p:txBody>
      </p:sp>
      <p:sp>
        <p:nvSpPr>
          <p:cNvPr id="419" name="Shape 4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11700" y="13080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Many-body theory group</a:t>
            </a:r>
            <a:endParaRPr b="1" sz="1800"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Morten Hjorth-Jensen</a:t>
            </a:r>
            <a:r>
              <a:rPr i="1" lang="en" sz="1800"/>
              <a:t> (advisor)</a:t>
            </a:r>
            <a:endParaRPr i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Scott Bogner</a:t>
            </a:r>
            <a:r>
              <a:rPr i="1" lang="en" sz="1800"/>
              <a:t> (co-advisor)</a:t>
            </a:r>
            <a:endParaRPr i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Heiko Hergert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Nathan M. Parzuchowski</a:t>
            </a:r>
            <a:br>
              <a:rPr lang="en" sz="1800"/>
            </a:br>
            <a:r>
              <a:rPr i="1" lang="en" sz="1800"/>
              <a:t>(EOM-IMSRG results)</a:t>
            </a:r>
            <a:endParaRPr i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Samuel J. Novario</a:t>
            </a:r>
            <a:br>
              <a:rPr lang="en" sz="1800"/>
            </a:br>
            <a:r>
              <a:rPr i="1" lang="en" sz="1800"/>
              <a:t>(EOM-CC results)</a:t>
            </a:r>
            <a:endParaRPr i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Titus D. Morris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Justin Lietz</a:t>
            </a:r>
            <a:endParaRPr sz="1800"/>
          </a:p>
        </p:txBody>
      </p:sp>
      <p:sp>
        <p:nvSpPr>
          <p:cNvPr id="426" name="Shape 426"/>
          <p:cNvSpPr txBox="1"/>
          <p:nvPr>
            <p:ph idx="2" type="body"/>
          </p:nvPr>
        </p:nvSpPr>
        <p:spPr>
          <a:xfrm>
            <a:off x="4832400" y="13080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Committee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Morten Hjorth-Jensen</a:t>
            </a:r>
            <a:r>
              <a:rPr i="1" lang="en" sz="1800">
                <a:solidFill>
                  <a:schemeClr val="dk1"/>
                </a:solidFill>
              </a:rPr>
              <a:t> (chair)</a:t>
            </a:r>
            <a:endParaRPr i="1"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Scott Bogner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Alexandra Gade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Carlo Piermarocchi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Scott Pratt</a:t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Nuclear chart of </a:t>
            </a:r>
            <a:r>
              <a:rPr i="1" lang="en">
                <a:solidFill>
                  <a:schemeClr val="dk1"/>
                </a:solidFill>
              </a:rPr>
              <a:t>ab initio</a:t>
            </a:r>
            <a:r>
              <a:rPr lang="en">
                <a:solidFill>
                  <a:schemeClr val="dk1"/>
                </a:solidFill>
              </a:rPr>
              <a:t> theory (2017)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713" y="1310326"/>
            <a:ext cx="7477833" cy="46100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6072300" y="5807600"/>
            <a:ext cx="3071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(image courtesy of Heiko Hergert)</a:t>
            </a:r>
            <a:endParaRPr/>
          </a:p>
        </p:txBody>
      </p:sp>
      <p:grpSp>
        <p:nvGrpSpPr>
          <p:cNvPr id="87" name="Shape 87"/>
          <p:cNvGrpSpPr/>
          <p:nvPr/>
        </p:nvGrpSpPr>
        <p:grpSpPr>
          <a:xfrm>
            <a:off x="1051500" y="1945450"/>
            <a:ext cx="6346175" cy="1414500"/>
            <a:chOff x="1051500" y="1945450"/>
            <a:chExt cx="6346175" cy="1414500"/>
          </a:xfrm>
        </p:grpSpPr>
        <p:sp>
          <p:nvSpPr>
            <p:cNvPr id="88" name="Shape 88"/>
            <p:cNvSpPr txBox="1"/>
            <p:nvPr/>
          </p:nvSpPr>
          <p:spPr>
            <a:xfrm>
              <a:off x="1051500" y="1945450"/>
              <a:ext cx="24939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C0000"/>
                  </a:solidFill>
                </a:rPr>
                <a:t>through a combination of various many-body methods</a:t>
              </a:r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4413200" y="2392150"/>
              <a:ext cx="1905900" cy="483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 txBox="1"/>
            <p:nvPr/>
          </p:nvSpPr>
          <p:spPr>
            <a:xfrm>
              <a:off x="5400575" y="2876050"/>
              <a:ext cx="19971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C0000"/>
                  </a:solidFill>
                </a:rPr>
                <a:t>only even-even nuclei</a:t>
              </a:r>
              <a:endParaRPr>
                <a:solidFill>
                  <a:srgbClr val="CC0000"/>
                </a:solidFill>
              </a:endParaRPr>
            </a:p>
          </p:txBody>
        </p:sp>
        <p:cxnSp>
          <p:nvCxnSpPr>
            <p:cNvPr id="91" name="Shape 91"/>
            <p:cNvCxnSpPr>
              <a:stCxn id="88" idx="2"/>
            </p:cNvCxnSpPr>
            <p:nvPr/>
          </p:nvCxnSpPr>
          <p:spPr>
            <a:xfrm>
              <a:off x="2298450" y="2605450"/>
              <a:ext cx="353700" cy="48390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2838125"/>
            <a:ext cx="8520600" cy="30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Closed-shell systems are easy to calculate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Goal</a:t>
            </a:r>
            <a:r>
              <a:rPr lang="en"/>
              <a:t>: A</a:t>
            </a:r>
            <a:r>
              <a:rPr lang="en"/>
              <a:t>ccess open-shell systems one particle away from a closed-shell system</a:t>
            </a:r>
            <a:r>
              <a:rPr lang="en" sz="1800"/>
              <a:t> (m</a:t>
            </a:r>
            <a:r>
              <a:rPr lang="en" sz="1800">
                <a:solidFill>
                  <a:schemeClr val="dk1"/>
                </a:solidFill>
              </a:rPr>
              <a:t>ight even be an excited state!)</a:t>
            </a:r>
            <a:endParaRPr sz="1800"/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and removal energies</a:t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1433025" y="4586300"/>
            <a:ext cx="6069387" cy="1334125"/>
            <a:chOff x="772350" y="3184875"/>
            <a:chExt cx="6069387" cy="1334125"/>
          </a:xfrm>
        </p:grpSpPr>
        <p:pic>
          <p:nvPicPr>
            <p:cNvPr id="100" name="Shape 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7512" y="3184875"/>
              <a:ext cx="3404224" cy="1167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Shape 101"/>
            <p:cNvSpPr txBox="1"/>
            <p:nvPr/>
          </p:nvSpPr>
          <p:spPr>
            <a:xfrm>
              <a:off x="772350" y="3212791"/>
              <a:ext cx="53598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/>
                <a:t>addition energy</a:t>
              </a:r>
              <a:r>
                <a:rPr lang="en" sz="2400"/>
                <a:t>:</a:t>
              </a:r>
              <a:endParaRPr sz="2400"/>
            </a:p>
          </p:txBody>
        </p:sp>
        <p:sp>
          <p:nvSpPr>
            <p:cNvPr id="102" name="Shape 102"/>
            <p:cNvSpPr txBox="1"/>
            <p:nvPr/>
          </p:nvSpPr>
          <p:spPr>
            <a:xfrm>
              <a:off x="772350" y="3893800"/>
              <a:ext cx="53598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/>
                <a:t>removal </a:t>
              </a:r>
              <a:r>
                <a:rPr b="1" lang="en" sz="2400"/>
                <a:t>energy</a:t>
              </a:r>
              <a:r>
                <a:rPr lang="en" sz="2400"/>
                <a:t>:</a:t>
              </a:r>
              <a:endParaRPr sz="2400"/>
            </a:p>
          </p:txBody>
        </p:sp>
      </p:grpSp>
      <p:sp>
        <p:nvSpPr>
          <p:cNvPr id="103" name="Shape 103"/>
          <p:cNvSpPr/>
          <p:nvPr/>
        </p:nvSpPr>
        <p:spPr>
          <a:xfrm>
            <a:off x="3799650" y="1386500"/>
            <a:ext cx="893400" cy="893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5607450" y="1386500"/>
            <a:ext cx="893400" cy="893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1970850" y="1386500"/>
            <a:ext cx="893400" cy="893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3799675" y="1567125"/>
            <a:ext cx="893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/>
              <a:t>N</a:t>
            </a:r>
            <a:endParaRPr i="1" sz="2300"/>
          </a:p>
        </p:txBody>
      </p:sp>
      <p:sp>
        <p:nvSpPr>
          <p:cNvPr id="107" name="Shape 107"/>
          <p:cNvSpPr txBox="1"/>
          <p:nvPr/>
        </p:nvSpPr>
        <p:spPr>
          <a:xfrm>
            <a:off x="5313325" y="1567125"/>
            <a:ext cx="1470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/>
              <a:t>N</a:t>
            </a:r>
            <a:r>
              <a:rPr lang="en" sz="2300"/>
              <a:t> + 1</a:t>
            </a:r>
            <a:endParaRPr sz="2300"/>
          </a:p>
        </p:txBody>
      </p:sp>
      <p:sp>
        <p:nvSpPr>
          <p:cNvPr id="108" name="Shape 108"/>
          <p:cNvSpPr txBox="1"/>
          <p:nvPr/>
        </p:nvSpPr>
        <p:spPr>
          <a:xfrm>
            <a:off x="1733545" y="1557821"/>
            <a:ext cx="134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/>
              <a:t>N</a:t>
            </a:r>
            <a:r>
              <a:rPr lang="en" sz="2300"/>
              <a:t> − 1</a:t>
            </a:r>
            <a:endParaRPr sz="2300"/>
          </a:p>
        </p:txBody>
      </p:sp>
      <p:cxnSp>
        <p:nvCxnSpPr>
          <p:cNvPr id="109" name="Shape 109"/>
          <p:cNvCxnSpPr>
            <a:endCxn id="108" idx="3"/>
          </p:cNvCxnSpPr>
          <p:nvPr/>
        </p:nvCxnSpPr>
        <p:spPr>
          <a:xfrm rot="10800000">
            <a:off x="3082945" y="1870421"/>
            <a:ext cx="5181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" name="Shape 110"/>
          <p:cNvCxnSpPr>
            <a:endCxn id="107" idx="1"/>
          </p:cNvCxnSpPr>
          <p:nvPr/>
        </p:nvCxnSpPr>
        <p:spPr>
          <a:xfrm>
            <a:off x="4903825" y="1879725"/>
            <a:ext cx="40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" name="Shape 1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3631500" y="2279900"/>
            <a:ext cx="122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closed-shell</a:t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5439300" y="2279900"/>
            <a:ext cx="122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</a:t>
            </a:r>
            <a:r>
              <a:rPr lang="en"/>
              <a:t>shell</a:t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1793400" y="2279900"/>
            <a:ext cx="122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shell</a:t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493700" y="1513125"/>
            <a:ext cx="122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</a:t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2727250" y="1513075"/>
            <a:ext cx="122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310303"/>
            <a:ext cx="8520600" cy="48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</a:t>
            </a:r>
            <a:r>
              <a:rPr b="1" lang="en" sz="3600"/>
              <a:t>a lot</a:t>
            </a:r>
            <a:r>
              <a:rPr lang="en"/>
              <a:t> of states in a many-body system.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E.g.</a:t>
            </a:r>
            <a:r>
              <a:rPr lang="en"/>
              <a:t> </a:t>
            </a:r>
            <a:r>
              <a:rPr i="1" lang="en"/>
              <a:t>N</a:t>
            </a:r>
            <a:r>
              <a:rPr lang="en"/>
              <a:t>-particle state in a</a:t>
            </a:r>
            <a:r>
              <a:rPr lang="en"/>
              <a:t> single-particle basis of size </a:t>
            </a:r>
            <a:r>
              <a:rPr i="1" lang="en"/>
              <a:t>M</a:t>
            </a:r>
            <a:endParaRPr i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Combinatorial</a:t>
            </a:r>
            <a:r>
              <a:rPr lang="en"/>
              <a:t> growth</a:t>
            </a:r>
            <a:br>
              <a:rPr lang="en"/>
            </a:br>
            <a:r>
              <a:rPr lang="en"/>
              <a:t>⇒ Rapid growth of memory and CPU time needed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Fortunately, not all states are equally important</a:t>
            </a:r>
            <a:endParaRPr/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challenge of many-body physics</a:t>
            </a:r>
            <a:endParaRPr/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422" y="2830450"/>
            <a:ext cx="933200" cy="10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325" y="2798975"/>
            <a:ext cx="5093099" cy="1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states using a single reference</a:t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763" y="3005725"/>
            <a:ext cx="7084475" cy="29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310312"/>
            <a:ext cx="8520600" cy="20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encode states more efficiently in many-body theory?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800"/>
              <a:t>Start with an approximation of target state</a:t>
            </a:r>
            <a:r>
              <a:rPr lang="en" sz="1800">
                <a:solidFill>
                  <a:schemeClr val="dk1"/>
                </a:solidFill>
              </a:rPr>
              <a:t> → called a </a:t>
            </a:r>
            <a:r>
              <a:rPr b="1" lang="en" sz="1800">
                <a:solidFill>
                  <a:schemeClr val="dk1"/>
                </a:solidFill>
              </a:rPr>
              <a:t>reference state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	Use the reference state as our “background” → (</a:t>
            </a:r>
            <a:r>
              <a:rPr b="1" lang="en" sz="1800"/>
              <a:t>Fermi vacuum</a:t>
            </a:r>
            <a:r>
              <a:rPr lang="en" sz="1800"/>
              <a:t>)</a:t>
            </a:r>
            <a:endParaRPr sz="1800"/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Many-body operators and diagrams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5060450" y="1123950"/>
            <a:ext cx="38355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Similar to Feynman diagrams: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Has both formal algebraic and intuitive physical interpretations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Node = matrix/operator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 = single-particle state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    = particle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    = hole</a:t>
            </a:r>
            <a:endParaRPr sz="1800"/>
          </a:p>
        </p:txBody>
      </p:sp>
      <p:grpSp>
        <p:nvGrpSpPr>
          <p:cNvPr id="140" name="Shape 140"/>
          <p:cNvGrpSpPr/>
          <p:nvPr/>
        </p:nvGrpSpPr>
        <p:grpSpPr>
          <a:xfrm>
            <a:off x="2221141" y="4354942"/>
            <a:ext cx="1509447" cy="1751208"/>
            <a:chOff x="99541" y="4336326"/>
            <a:chExt cx="1509447" cy="1751208"/>
          </a:xfrm>
        </p:grpSpPr>
        <p:pic>
          <p:nvPicPr>
            <p:cNvPr id="141" name="Shape 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183" y="4336326"/>
              <a:ext cx="1430806" cy="1751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Shape 142"/>
            <p:cNvSpPr txBox="1"/>
            <p:nvPr/>
          </p:nvSpPr>
          <p:spPr>
            <a:xfrm>
              <a:off x="835088" y="4729599"/>
              <a:ext cx="2382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  <p:sp>
          <p:nvSpPr>
            <p:cNvPr id="143" name="Shape 143"/>
            <p:cNvSpPr txBox="1"/>
            <p:nvPr/>
          </p:nvSpPr>
          <p:spPr>
            <a:xfrm>
              <a:off x="99541" y="5413991"/>
              <a:ext cx="2382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</a:t>
              </a:r>
              <a:endParaRPr/>
            </a:p>
          </p:txBody>
        </p:sp>
        <p:sp>
          <p:nvSpPr>
            <p:cNvPr id="144" name="Shape 144"/>
            <p:cNvSpPr txBox="1"/>
            <p:nvPr/>
          </p:nvSpPr>
          <p:spPr>
            <a:xfrm>
              <a:off x="1132232" y="5159987"/>
              <a:ext cx="2382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</a:t>
              </a:r>
              <a:endParaRPr/>
            </a:p>
          </p:txBody>
        </p:sp>
      </p:grpSp>
      <p:sp>
        <p:nvSpPr>
          <p:cNvPr id="145" name="Shape 1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25" y="1235600"/>
            <a:ext cx="3794976" cy="241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2346300" y="4031325"/>
            <a:ext cx="467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Example</a:t>
            </a:r>
            <a:r>
              <a:rPr lang="en"/>
              <a:t>: formal interpretation of a many-body diagram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339" y="4802608"/>
            <a:ext cx="3164612" cy="85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2577" y="3172739"/>
            <a:ext cx="133845" cy="2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5662577" y="3520554"/>
            <a:ext cx="133845" cy="2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2130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 renormalization group (SRG)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310337"/>
            <a:ext cx="85206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SRG</a:t>
            </a:r>
            <a:r>
              <a:rPr lang="en" sz="1800">
                <a:solidFill>
                  <a:schemeClr val="dk1"/>
                </a:solidFill>
              </a:rPr>
              <a:t>: Continuous unitary transformation (</a:t>
            </a:r>
            <a:r>
              <a:rPr i="1" lang="en" sz="1800">
                <a:solidFill>
                  <a:schemeClr val="dk1"/>
                </a:solidFill>
              </a:rPr>
              <a:t>evolution</a:t>
            </a:r>
            <a:r>
              <a:rPr lang="en" sz="1800">
                <a:solidFill>
                  <a:schemeClr val="dk1"/>
                </a:solidFill>
              </a:rPr>
              <a:t>) of Hamiltonian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Defined by the differential equation (</a:t>
            </a:r>
            <a:r>
              <a:rPr i="1" lang="en" sz="1800"/>
              <a:t>flow equation</a:t>
            </a:r>
            <a:r>
              <a:rPr lang="en" sz="1800"/>
              <a:t>)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η</a:t>
            </a:r>
            <a:r>
              <a:rPr lang="en" sz="1800">
                <a:solidFill>
                  <a:schemeClr val="dk1"/>
                </a:solidFill>
              </a:rPr>
              <a:t> = generator of the transformation that we get to choose!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400" y="2798475"/>
            <a:ext cx="4549200" cy="10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650" y="1785876"/>
            <a:ext cx="4254700" cy="5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050" y="4517025"/>
            <a:ext cx="7158851" cy="1869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Shape 161"/>
          <p:cNvCxnSpPr/>
          <p:nvPr/>
        </p:nvCxnSpPr>
        <p:spPr>
          <a:xfrm>
            <a:off x="6885925" y="4615425"/>
            <a:ext cx="0" cy="2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2" name="Shape 162"/>
          <p:cNvSpPr txBox="1"/>
          <p:nvPr/>
        </p:nvSpPr>
        <p:spPr>
          <a:xfrm>
            <a:off x="6094500" y="4261825"/>
            <a:ext cx="172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of the state</a:t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5927500" y="5940125"/>
            <a:ext cx="2821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evolved</a:t>
            </a:r>
            <a:r>
              <a:rPr lang="en"/>
              <a:t> Hamiltonian can be used as input for other methods</a:t>
            </a:r>
            <a:endParaRPr/>
          </a:p>
        </p:txBody>
      </p:sp>
      <p:cxnSp>
        <p:nvCxnSpPr>
          <p:cNvPr id="164" name="Shape 164"/>
          <p:cNvCxnSpPr/>
          <p:nvPr/>
        </p:nvCxnSpPr>
        <p:spPr>
          <a:xfrm>
            <a:off x="6478400" y="2317750"/>
            <a:ext cx="902700" cy="353700"/>
          </a:xfrm>
          <a:prstGeom prst="bentConnector3">
            <a:avLst>
              <a:gd fmla="val -48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5" name="Shape 165"/>
          <p:cNvSpPr txBox="1"/>
          <p:nvPr/>
        </p:nvSpPr>
        <p:spPr>
          <a:xfrm>
            <a:off x="7381100" y="2484500"/>
            <a:ext cx="5359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flow parameter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7072025" y="1859300"/>
            <a:ext cx="172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xygen"/>
                <a:ea typeface="Oxygen"/>
                <a:cs typeface="Oxygen"/>
                <a:sym typeface="Oxygen"/>
              </a:rPr>
              <a:t>unitary: </a:t>
            </a:r>
            <a:r>
              <a:rPr i="1" lang="en" sz="1600">
                <a:latin typeface="Oxygen"/>
                <a:ea typeface="Oxygen"/>
                <a:cs typeface="Oxygen"/>
                <a:sym typeface="Oxygen"/>
              </a:rPr>
              <a:t>U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i="1" lang="en" sz="1600">
                <a:latin typeface="Oxygen"/>
                <a:ea typeface="Oxygen"/>
                <a:cs typeface="Oxygen"/>
                <a:sym typeface="Oxygen"/>
              </a:rPr>
              <a:t>U </a:t>
            </a:r>
            <a:r>
              <a:rPr baseline="30000" lang="en" sz="1600">
                <a:latin typeface="Oxygen"/>
                <a:ea typeface="Oxygen"/>
                <a:cs typeface="Oxygen"/>
                <a:sym typeface="Oxygen"/>
              </a:rPr>
              <a:t>†</a:t>
            </a:r>
            <a:r>
              <a:rPr lang="en" sz="1600">
                <a:latin typeface="Oxygen"/>
                <a:ea typeface="Oxygen"/>
                <a:cs typeface="Oxygen"/>
                <a:sym typeface="Oxygen"/>
              </a:rPr>
              <a:t> = 1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